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76" r:id="rId3"/>
    <p:sldId id="263" r:id="rId4"/>
    <p:sldId id="262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4" r:id="rId13"/>
    <p:sldId id="273" r:id="rId14"/>
    <p:sldId id="275" r:id="rId15"/>
    <p:sldId id="27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5A37E-9C7F-42CF-B820-9FD2FA86DABD}" type="datetimeFigureOut">
              <a:rPr lang="ru-RU" smtClean="0"/>
              <a:t>16.08.2017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8AB1F-6816-4944-9854-95799FB820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067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5A37E-9C7F-42CF-B820-9FD2FA86DABD}" type="datetimeFigureOut">
              <a:rPr lang="ru-RU" smtClean="0"/>
              <a:t>16.08.2017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8AB1F-6816-4944-9854-95799FB820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148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5A37E-9C7F-42CF-B820-9FD2FA86DABD}" type="datetimeFigureOut">
              <a:rPr lang="ru-RU" smtClean="0"/>
              <a:t>16.08.2017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8AB1F-6816-4944-9854-95799FB820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075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5A37E-9C7F-42CF-B820-9FD2FA86DABD}" type="datetimeFigureOut">
              <a:rPr lang="ru-RU" smtClean="0"/>
              <a:t>16.08.2017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8AB1F-6816-4944-9854-95799FB820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657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5A37E-9C7F-42CF-B820-9FD2FA86DABD}" type="datetimeFigureOut">
              <a:rPr lang="ru-RU" smtClean="0"/>
              <a:t>16.08.2017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8AB1F-6816-4944-9854-95799FB820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227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5A37E-9C7F-42CF-B820-9FD2FA86DABD}" type="datetimeFigureOut">
              <a:rPr lang="ru-RU" smtClean="0"/>
              <a:t>16.08.2017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8AB1F-6816-4944-9854-95799FB820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316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5A37E-9C7F-42CF-B820-9FD2FA86DABD}" type="datetimeFigureOut">
              <a:rPr lang="ru-RU" smtClean="0"/>
              <a:t>16.08.2017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8AB1F-6816-4944-9854-95799FB820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697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5A37E-9C7F-42CF-B820-9FD2FA86DABD}" type="datetimeFigureOut">
              <a:rPr lang="ru-RU" smtClean="0"/>
              <a:t>16.08.2017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8AB1F-6816-4944-9854-95799FB820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122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5A37E-9C7F-42CF-B820-9FD2FA86DABD}" type="datetimeFigureOut">
              <a:rPr lang="ru-RU" smtClean="0"/>
              <a:t>16.08.2017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8AB1F-6816-4944-9854-95799FB820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831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5A37E-9C7F-42CF-B820-9FD2FA86DABD}" type="datetimeFigureOut">
              <a:rPr lang="ru-RU" smtClean="0"/>
              <a:t>16.08.2017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8AB1F-6816-4944-9854-95799FB820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889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5A37E-9C7F-42CF-B820-9FD2FA86DABD}" type="datetimeFigureOut">
              <a:rPr lang="ru-RU" smtClean="0"/>
              <a:t>16.08.2017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8AB1F-6816-4944-9854-95799FB820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190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5A37E-9C7F-42CF-B820-9FD2FA86DABD}" type="datetimeFigureOut">
              <a:rPr lang="ru-RU" smtClean="0"/>
              <a:t>16.08.2017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8AB1F-6816-4944-9854-95799FB820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260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reva\Desktop\abstrakciya-fon-1082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0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C:\Users\reva\Desktop\Безымянный.pn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4" t="1079" r="80000" b="54315"/>
          <a:stretch/>
        </p:blipFill>
        <p:spPr bwMode="auto">
          <a:xfrm>
            <a:off x="6372200" y="1700808"/>
            <a:ext cx="2528048" cy="33843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0862" y="776826"/>
            <a:ext cx="900313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4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«НРАВСТВЕННО-ДУХОВНОЕ ВОСПИТАНИЕ КАК ОСНОВА ПАТРИОТИЗМА»</a:t>
            </a:r>
          </a:p>
          <a:p>
            <a:pPr lvl="0" algn="ctr">
              <a:defRPr/>
            </a:pPr>
            <a:endParaRPr lang="ru-RU" sz="2400" b="1" kern="0" dirty="0">
              <a:solidFill>
                <a:schemeClr val="bg1"/>
              </a:solidFill>
              <a:latin typeface="Arial Black" pitchFamily="34" charset="0"/>
            </a:endParaRPr>
          </a:p>
          <a:p>
            <a:pPr lvl="0" algn="ctr">
              <a:defRPr/>
            </a:pPr>
            <a:endParaRPr lang="ru-RU" sz="2400" b="1" kern="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lvl="0" algn="ctr">
              <a:defRPr/>
            </a:pPr>
            <a:endParaRPr lang="ru-RU" sz="2400" b="1" kern="0" dirty="0">
              <a:solidFill>
                <a:schemeClr val="bg1"/>
              </a:solidFill>
              <a:latin typeface="Arial Black" pitchFamily="34" charset="0"/>
            </a:endParaRPr>
          </a:p>
          <a:p>
            <a:pPr lvl="0" algn="ctr">
              <a:defRPr/>
            </a:pPr>
            <a:endParaRPr lang="ru-RU" sz="2400" b="1" kern="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ru-RU" sz="20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воспитатель </a:t>
            </a:r>
            <a:r>
              <a:rPr lang="ru-RU" sz="2000" b="1" kern="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гккп</a:t>
            </a:r>
            <a:r>
              <a:rPr lang="ru-RU" sz="20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lvl="0">
              <a:defRPr/>
            </a:pPr>
            <a:r>
              <a:rPr lang="ru-RU" sz="20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детского сада №1 «АЙГОЛЕК»</a:t>
            </a:r>
          </a:p>
          <a:p>
            <a:pPr lvl="0">
              <a:defRPr/>
            </a:pPr>
            <a:endParaRPr lang="ru-RU" sz="2400" b="1" kern="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lvl="0">
              <a:defRPr/>
            </a:pPr>
            <a:r>
              <a:rPr lang="ru-RU" sz="3200" b="1" kern="0" dirty="0" smtClean="0">
                <a:solidFill>
                  <a:schemeClr val="bg1"/>
                </a:solidFill>
                <a:latin typeface="Arial Black" pitchFamily="34" charset="0"/>
              </a:rPr>
              <a:t>        </a:t>
            </a:r>
            <a:r>
              <a:rPr lang="ru-RU" sz="32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ШАПОВАЛОВА</a:t>
            </a:r>
          </a:p>
          <a:p>
            <a:pPr lvl="0">
              <a:defRPr/>
            </a:pPr>
            <a:r>
              <a:rPr lang="ru-RU" sz="32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АЛЬБИНА МАСХУТОВНА</a:t>
            </a:r>
            <a:endParaRPr lang="ru-RU" sz="3200" b="1" kern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84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reva\Desktop\abstrakciya-fon-1082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0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3508" y="20231"/>
            <a:ext cx="8856984" cy="6837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ЦЕЛЬ</a:t>
            </a:r>
            <a:r>
              <a:rPr lang="ru-RU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: </a:t>
            </a:r>
            <a:endParaRPr lang="ru-RU" sz="1400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>- развить основы понимания нравственных качеств;</a:t>
            </a:r>
            <a:endParaRPr lang="ru-RU" sz="1400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199390" algn="l"/>
              </a:tabLst>
            </a:pPr>
            <a:r>
              <a:rPr lang="ru-RU" dirty="0" smtClean="0"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>- выработать навыки применения добродетелей в повседневной жизни;</a:t>
            </a:r>
            <a:endParaRPr lang="ru-RU" sz="1400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08915" algn="l"/>
              </a:tabLst>
            </a:pPr>
            <a:r>
              <a:rPr lang="ru-RU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ЗАДАЧИ: </a:t>
            </a:r>
            <a:endParaRPr lang="ru-RU" sz="1400" b="1" dirty="0" smtClean="0">
              <a:solidFill>
                <a:srgbClr val="C00000"/>
              </a:solidFill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08915" algn="l"/>
              </a:tabLst>
            </a:pPr>
            <a:r>
              <a:rPr lang="ru-RU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Образовательные:</a:t>
            </a:r>
            <a:endParaRPr lang="ru-RU" sz="1400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1000"/>
              </a:spcAft>
              <a:buFont typeface="Wingdings"/>
              <a:buChar char=""/>
            </a:pPr>
            <a:r>
              <a:rPr lang="ru-RU" dirty="0" smtClean="0"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>Ознакомить детей с различными добродетелями (раскрыть понятие  добродетели)</a:t>
            </a:r>
            <a:endParaRPr lang="ru-RU" sz="1400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b="1" i="1" dirty="0" smtClean="0">
                <a:effectLst/>
                <a:latin typeface="Times New Roman"/>
                <a:ea typeface="Times New Roman"/>
                <a:cs typeface="Times New Roman"/>
              </a:rPr>
              <a:t>  </a:t>
            </a:r>
            <a:r>
              <a:rPr lang="ru-RU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Развивающие:</a:t>
            </a:r>
            <a:endParaRPr lang="ru-RU" sz="1400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1000"/>
              </a:spcAft>
              <a:buFont typeface="Wingdings"/>
              <a:buChar char=""/>
            </a:pPr>
            <a:r>
              <a:rPr lang="ru-RU" dirty="0" smtClean="0"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>научить строить взаимоотношения с окружающими на основе нравственных  качеств в детском саду  и дома ( зачем и как проявлять добродетели)</a:t>
            </a:r>
            <a:endParaRPr lang="ru-RU" sz="1400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/>
              <a:buChar char=""/>
              <a:tabLst>
                <a:tab pos="540385" algn="l"/>
              </a:tabLst>
            </a:pPr>
            <a:r>
              <a:rPr lang="ru-RU" kern="50" dirty="0" smtClean="0"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>развивать интереса к национальным традициям и промыслам;</a:t>
            </a:r>
            <a:endParaRPr lang="ru-RU" sz="1400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Воспитательные:</a:t>
            </a:r>
            <a:endParaRPr lang="ru-RU" sz="1400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/>
              <a:buChar char=""/>
              <a:tabLst>
                <a:tab pos="540385" algn="l"/>
              </a:tabLst>
            </a:pPr>
            <a:r>
              <a:rPr lang="ru-RU" kern="50" dirty="0" smtClean="0"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>воспитывать у ребенка любовь и привязанность к своей семье, дому, детскому  саду</a:t>
            </a:r>
            <a:endParaRPr lang="ru-RU" sz="1400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/>
              <a:buChar char=""/>
            </a:pPr>
            <a:r>
              <a:rPr lang="ru-RU" kern="50" dirty="0" smtClean="0"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>  создавать у детей положительный эмоциональный настрой;</a:t>
            </a:r>
            <a:endParaRPr lang="ru-RU" sz="1400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/>
              <a:buChar char=""/>
            </a:pPr>
            <a:r>
              <a:rPr lang="ru-RU" kern="50" dirty="0" smtClean="0"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>  формировать толерантность, чувства уважения к другим народам, их традициям;</a:t>
            </a:r>
            <a:endParaRPr lang="ru-RU" sz="1400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marL="457200" algn="just">
              <a:lnSpc>
                <a:spcPct val="150000"/>
              </a:lnSpc>
              <a:spcAft>
                <a:spcPts val="0"/>
              </a:spcAft>
            </a:pPr>
            <a:r>
              <a:rPr lang="ru-RU" i="1" kern="50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8453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reva\Desktop\abstrakciya-fon-1082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0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27584" y="1124744"/>
            <a:ext cx="7920880" cy="4098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3200" b="1" i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МЕТОДЫ ОБУЧЕНИЯ:</a:t>
            </a:r>
            <a:endParaRPr lang="ru-RU" sz="2400" b="1" dirty="0" smtClean="0">
              <a:solidFill>
                <a:srgbClr val="C00000"/>
              </a:solidFill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950"/>
              <a:buFont typeface="Wingdings" panose="05000000000000000000" pitchFamily="2" charset="2"/>
              <a:buChar char="Ø"/>
              <a:tabLst>
                <a:tab pos="182880" algn="l"/>
              </a:tabLst>
            </a:pPr>
            <a:r>
              <a:rPr lang="ru-RU" b="1" u="none" strike="noStrike" spc="0" dirty="0" smtClean="0"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>СЛОВЕСНЫЙ (РАССКАЗ, БЕСЕДА, ОБСУЖДЕНИЕ)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950"/>
              <a:buFont typeface="Wingdings" panose="05000000000000000000" pitchFamily="2" charset="2"/>
              <a:buChar char="Ø"/>
              <a:tabLst>
                <a:tab pos="182880" algn="l"/>
              </a:tabLst>
            </a:pPr>
            <a:endParaRPr lang="ru-RU" sz="1400" b="1" u="none" strike="noStrike" spc="0" dirty="0" smtClean="0">
              <a:solidFill>
                <a:schemeClr val="bg1"/>
              </a:solidFill>
              <a:effectLst/>
              <a:latin typeface="Times New Roman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950"/>
              <a:buFont typeface="Wingdings" panose="05000000000000000000" pitchFamily="2" charset="2"/>
              <a:buChar char="Ø"/>
              <a:tabLst>
                <a:tab pos="197485" algn="l"/>
              </a:tabLst>
            </a:pPr>
            <a:r>
              <a:rPr lang="ru-RU" b="1" u="none" strike="noStrike" spc="0" dirty="0" smtClean="0"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>НАГЛЯДНЫЙ (ДОСКА, КАРТИНКИ, ИГРУШКИ И Т. Д.)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950"/>
              <a:buFont typeface="Wingdings" panose="05000000000000000000" pitchFamily="2" charset="2"/>
              <a:buChar char="Ø"/>
              <a:tabLst>
                <a:tab pos="197485" algn="l"/>
              </a:tabLst>
            </a:pPr>
            <a:endParaRPr lang="ru-RU" sz="1400" b="1" u="none" strike="noStrike" spc="0" dirty="0" smtClean="0">
              <a:solidFill>
                <a:schemeClr val="bg1"/>
              </a:solidFill>
              <a:effectLst/>
              <a:latin typeface="Times New Roman"/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950"/>
              <a:buFont typeface="Wingdings" panose="05000000000000000000" pitchFamily="2" charset="2"/>
              <a:buChar char="Ø"/>
              <a:tabLst>
                <a:tab pos="200660" algn="l"/>
              </a:tabLst>
            </a:pPr>
            <a:r>
              <a:rPr lang="ru-RU" b="1" u="none" strike="noStrike" spc="0" dirty="0" smtClean="0"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>ПРАКТИЧЕСКИЙ (ИГРЫ, СИТУАЦИОННЫЕ ТЕСТЫ, ПЕСНИ, СЦЕНКИ, РИСОВАНИЕ</a:t>
            </a:r>
            <a:endParaRPr lang="ru-RU" sz="1400" b="1" u="none" strike="noStrike" spc="0" dirty="0" smtClean="0">
              <a:solidFill>
                <a:schemeClr val="bg1"/>
              </a:solidFill>
              <a:effectLst/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3931920" algn="l"/>
              </a:tabLst>
            </a:pPr>
            <a:r>
              <a:rPr lang="ru-RU" b="1" dirty="0" smtClean="0"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>     РАЗНООБРАЗНАЯ СОВМЕСТНАЯ ДЕЯТЕЛЬНОСТЬ - ЧАЕПИТИЯ   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3931920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b="1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    </a:t>
            </a:r>
            <a:r>
              <a:rPr lang="ru-RU" b="1" dirty="0" smtClean="0"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>И Т. П.)</a:t>
            </a: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	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9811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reva\Desktop\abstrakciya-fon-1082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0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457200" y="228600"/>
            <a:ext cx="8305800" cy="12192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CCCCFF"/>
              </a:gs>
              <a:gs pos="100000">
                <a:srgbClr val="FFFFFF"/>
              </a:gs>
            </a:gsLst>
            <a:path path="rect">
              <a:fillToRect r="100000" b="100000"/>
            </a:path>
          </a:gradFill>
          <a:ln w="76200" cmpd="tri">
            <a:solidFill>
              <a:srgbClr val="0033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Black" pitchFamily="34" charset="0"/>
              </a:rPr>
              <a:t>МЕТОДОЛОГИЧЕСКИЕ ОСНОВЫ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Black" pitchFamily="34" charset="0"/>
              </a:rPr>
              <a:t>НРАВСТВЕННО-ДУХОВНОГО ВОСПИТАНИЯ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1600200" y="1981200"/>
            <a:ext cx="6858000" cy="9144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CCCCFF"/>
              </a:gs>
              <a:gs pos="100000">
                <a:srgbClr val="FFFFFF"/>
              </a:gs>
            </a:gsLst>
            <a:path path="rect">
              <a:fillToRect r="100000" b="100000"/>
            </a:path>
          </a:gradFill>
          <a:ln w="76200" cmpd="tri">
            <a:solidFill>
              <a:srgbClr val="0033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Black" pitchFamily="34" charset="0"/>
              </a:rPr>
              <a:t>ЛИЧНОСТЬ ПОНИМАЕТСЯ КАК ЦЕЛОЕ В ЕДИНСТВЕ ТРЕХ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Black" pitchFamily="34" charset="0"/>
              </a:rPr>
              <a:t>КОМПОНЕНТОВ:  дух, душа, тело.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2057400" y="3505200"/>
            <a:ext cx="6705600" cy="14478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CCCCFF"/>
              </a:gs>
              <a:gs pos="100000">
                <a:srgbClr val="FFFFFF"/>
              </a:gs>
            </a:gsLst>
            <a:path path="rect">
              <a:fillToRect r="100000" b="100000"/>
            </a:path>
          </a:gradFill>
          <a:ln w="76200" cmpd="tri">
            <a:solidFill>
              <a:srgbClr val="0033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0" cap="none" spc="0" normalizeH="0" baseline="0" noProof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Black" pitchFamily="34" charset="0"/>
              </a:rPr>
              <a:t>«ДУХ» ВЛИЯЕТ НА ВНЕШНИЙ И ВНУТРЕННИЙ  ОБЛИК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0" cap="none" spc="0" normalizeH="0" baseline="0" noProof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Black" pitchFamily="34" charset="0"/>
              </a:rPr>
              <a:t>ЧЕЛОВЕКА,  ВНОСЯ В НЕГО  СВОБОДУ И СМЫСЛ ЧЕРЕЗ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0" cap="none" spc="0" normalizeH="0" baseline="0" noProof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Black" pitchFamily="34" charset="0"/>
              </a:rPr>
              <a:t> ПРИОБЩЕНИЕ К НЕПРИХОДЯЩИМ АБСОЛЮТНЫМ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0" cap="none" spc="0" normalizeH="0" baseline="0" noProof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Black" pitchFamily="34" charset="0"/>
              </a:rPr>
              <a:t>ЦЕННОСТЯМ.</a:t>
            </a:r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1524000" y="5486400"/>
            <a:ext cx="6934200" cy="9906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CCCCFF"/>
              </a:gs>
              <a:gs pos="100000">
                <a:srgbClr val="FFFFFF"/>
              </a:gs>
            </a:gsLst>
            <a:path path="rect">
              <a:fillToRect r="100000" b="100000"/>
            </a:path>
          </a:gradFill>
          <a:ln w="76200" cmpd="tri">
            <a:solidFill>
              <a:srgbClr val="0033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0" cap="none" spc="0" normalizeH="0" baseline="0" noProof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Black" pitchFamily="34" charset="0"/>
              </a:rPr>
              <a:t>ДУХОВНО-РАЗВИТЫЙ ЧЕЛОВЕК - 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0" cap="none" spc="0" normalizeH="0" baseline="0" noProof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Black" pitchFamily="34" charset="0"/>
              </a:rPr>
              <a:t>ЭТО ЧЕЛОВЕК, ДЛЯ КОТОРОГО АБСОЛЮТНЫЕ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0" cap="none" spc="0" normalizeH="0" baseline="0" noProof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Black" pitchFamily="34" charset="0"/>
              </a:rPr>
              <a:t>ЦЕННОСТИ СТАЛИ ЛИЧНОСТНО ЗНАЧИМЫМИ.</a:t>
            </a:r>
          </a:p>
        </p:txBody>
      </p:sp>
      <p:sp>
        <p:nvSpPr>
          <p:cNvPr id="9" name="AutoShape 9"/>
          <p:cNvSpPr>
            <a:spLocks noChangeArrowheads="1"/>
          </p:cNvSpPr>
          <p:nvPr/>
        </p:nvSpPr>
        <p:spPr bwMode="auto">
          <a:xfrm>
            <a:off x="569563" y="1598035"/>
            <a:ext cx="733425" cy="1214438"/>
          </a:xfrm>
          <a:prstGeom prst="curvedRightArrow">
            <a:avLst>
              <a:gd name="adj1" fmla="val 33117"/>
              <a:gd name="adj2" fmla="val 66234"/>
              <a:gd name="adj3" fmla="val 33333"/>
            </a:avLst>
          </a:prstGeom>
          <a:solidFill>
            <a:srgbClr val="FFFFFF"/>
          </a:solidFill>
          <a:ln w="22225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AutoShape 10"/>
          <p:cNvSpPr>
            <a:spLocks noChangeArrowheads="1"/>
          </p:cNvSpPr>
          <p:nvPr/>
        </p:nvSpPr>
        <p:spPr bwMode="auto">
          <a:xfrm>
            <a:off x="611560" y="3062070"/>
            <a:ext cx="733425" cy="1214438"/>
          </a:xfrm>
          <a:prstGeom prst="curvedRightArrow">
            <a:avLst>
              <a:gd name="adj1" fmla="val 33117"/>
              <a:gd name="adj2" fmla="val 66234"/>
              <a:gd name="adj3" fmla="val 33333"/>
            </a:avLst>
          </a:prstGeom>
          <a:solidFill>
            <a:srgbClr val="FFFFFF"/>
          </a:solidFill>
          <a:ln w="22225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AutoShape 11"/>
          <p:cNvSpPr>
            <a:spLocks noChangeArrowheads="1"/>
          </p:cNvSpPr>
          <p:nvPr/>
        </p:nvSpPr>
        <p:spPr bwMode="auto">
          <a:xfrm>
            <a:off x="611560" y="4743032"/>
            <a:ext cx="733425" cy="1214438"/>
          </a:xfrm>
          <a:prstGeom prst="curvedRightArrow">
            <a:avLst>
              <a:gd name="adj1" fmla="val 33117"/>
              <a:gd name="adj2" fmla="val 66234"/>
              <a:gd name="adj3" fmla="val 33333"/>
            </a:avLst>
          </a:prstGeom>
          <a:solidFill>
            <a:srgbClr val="FFFFFF"/>
          </a:solidFill>
          <a:ln w="22225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034763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1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850"/>
                            </p:stCondLst>
                            <p:childTnLst>
                              <p:par>
                                <p:cTn id="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reva\Desktop\abstrakciya-fon-1082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0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1259632" y="995683"/>
            <a:ext cx="6934200" cy="5029200"/>
          </a:xfrm>
          <a:prstGeom prst="bevel">
            <a:avLst>
              <a:gd name="adj" fmla="val 2449"/>
            </a:avLst>
          </a:prstGeom>
          <a:gradFill rotWithShape="0">
            <a:gsLst>
              <a:gs pos="0">
                <a:srgbClr val="CCCCFF"/>
              </a:gs>
              <a:gs pos="100000">
                <a:srgbClr val="FFFFFF"/>
              </a:gs>
            </a:gsLst>
            <a:path path="rect">
              <a:fillToRect t="100000" r="100000"/>
            </a:path>
          </a:gradFill>
          <a:ln w="50800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0" cap="none" spc="0" normalizeH="0" baseline="0" noProof="0">
                <a:ln>
                  <a:noFill/>
                </a:ln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</a:rPr>
              <a:t>ДУХОВНОСТЬ -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0" cap="none" spc="0" normalizeH="0" baseline="0" noProof="0">
                <a:ln>
                  <a:noFill/>
                </a:ln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eorgia" pitchFamily="18" charset="0"/>
              </a:rPr>
              <a:t>	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Georgia" pitchFamily="18" charset="0"/>
              </a:rPr>
              <a:t>высокая направленность,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Georgia" pitchFamily="18" charset="0"/>
              </a:rPr>
              <a:t>соответствие высшим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Georgia" pitchFamily="18" charset="0"/>
              </a:rPr>
              <a:t>эстетическим идеалам,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Georgia" pitchFamily="18" charset="0"/>
              </a:rPr>
              <a:t>нравственно-эстетическое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Georgia" pitchFamily="18" charset="0"/>
              </a:rPr>
              <a:t>философское переживание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Georgia" pitchFamily="18" charset="0"/>
              </a:rPr>
              <a:t>и т.д.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Georgia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748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reva\Desktop\abstrakciya-fon-1082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0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1331640" y="962325"/>
            <a:ext cx="6934200" cy="5029200"/>
          </a:xfrm>
          <a:prstGeom prst="bevel">
            <a:avLst>
              <a:gd name="adj" fmla="val 2449"/>
            </a:avLst>
          </a:prstGeom>
          <a:gradFill rotWithShape="0">
            <a:gsLst>
              <a:gs pos="0">
                <a:srgbClr val="CCCCFF"/>
              </a:gs>
              <a:gs pos="100000">
                <a:srgbClr val="FFFFFF"/>
              </a:gs>
            </a:gsLst>
            <a:path path="rect">
              <a:fillToRect l="100000" t="100000"/>
            </a:path>
          </a:gradFill>
          <a:ln w="50800">
            <a:solidFill>
              <a:srgbClr val="3333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0" cap="none" spc="0" normalizeH="0" baseline="0" noProof="0">
                <a:ln>
                  <a:noFill/>
                </a:ln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</a:rPr>
              <a:t>НРАВСТВЕННОСТЬ -</a:t>
            </a: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1" u="none" strike="noStrike" kern="0" cap="none" spc="0" normalizeH="0" baseline="0" noProof="0">
              <a:ln>
                <a:noFill/>
              </a:ln>
              <a:solidFill>
                <a:srgbClr val="A5002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eorgia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Georgia" pitchFamily="18" charset="0"/>
              </a:rPr>
              <a:t>ЛИЧНАЯ ФОРМА ЭСТЕТИЧЕСКОГО</a:t>
            </a:r>
          </a:p>
          <a:p>
            <a:pPr marL="0" marR="0" lvl="0" indent="0" algn="ctr" defTabSz="914400" eaLnBrk="1" fontAlgn="auto" latinLnBrk="0" hangingPunct="1">
              <a:lnSpc>
                <a:spcPct val="1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Georgia" pitchFamily="18" charset="0"/>
              </a:rPr>
              <a:t> СОЗНАНИЯ,  ОБЛАСТЬ СВОБОДНЫХ И </a:t>
            </a:r>
          </a:p>
          <a:p>
            <a:pPr marL="0" marR="0" lvl="0" indent="0" algn="ctr" defTabSz="914400" eaLnBrk="1" fontAlgn="auto" latinLnBrk="0" hangingPunct="1">
              <a:lnSpc>
                <a:spcPct val="1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Georgia" pitchFamily="18" charset="0"/>
              </a:rPr>
              <a:t>ОТВЕТСТВЕННЫХ ПОСТУПКОВ ЛИЧНОСТИ, </a:t>
            </a:r>
          </a:p>
          <a:p>
            <a:pPr marL="0" marR="0" lvl="0" indent="0" algn="ctr" defTabSz="914400" eaLnBrk="1" fontAlgn="auto" latinLnBrk="0" hangingPunct="1">
              <a:lnSpc>
                <a:spcPct val="1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Georgia" pitchFamily="18" charset="0"/>
              </a:rPr>
              <a:t>ЕЕ ВНУТРЕННИХ МОТИВОВ </a:t>
            </a:r>
          </a:p>
          <a:p>
            <a:pPr marL="0" marR="0" lvl="0" indent="0" algn="ctr" defTabSz="914400" eaLnBrk="1" fontAlgn="auto" latinLnBrk="0" hangingPunct="1">
              <a:lnSpc>
                <a:spcPct val="1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Georgia" pitchFamily="18" charset="0"/>
              </a:rPr>
              <a:t>И ПОБУЖДЕНИЙ  ТВОРИТЬ ДОБРО.</a:t>
            </a:r>
          </a:p>
        </p:txBody>
      </p:sp>
    </p:spTree>
    <p:extLst>
      <p:ext uri="{BB962C8B-B14F-4D97-AF65-F5344CB8AC3E}">
        <p14:creationId xmlns:p14="http://schemas.microsoft.com/office/powerpoint/2010/main" val="1406491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00"/>
                            </p:stCondLst>
                            <p:childTnLst>
                              <p:par>
                                <p:cTn id="3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350"/>
                            </p:stCondLst>
                            <p:childTnLst>
                              <p:par>
                                <p:cTn id="4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600"/>
                            </p:stCondLst>
                            <p:childTnLst>
                              <p:par>
                                <p:cTn id="4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100"/>
                            </p:stCondLst>
                            <p:childTnLst>
                              <p:par>
                                <p:cTn id="5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000"/>
                            </p:stCondLst>
                            <p:childTnLst>
                              <p:par>
                                <p:cTn id="6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reva\Desktop\abstrakciya-fon-1082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0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762000" y="457200"/>
            <a:ext cx="7924800" cy="57912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CCCCFF"/>
              </a:gs>
              <a:gs pos="100000">
                <a:srgbClr val="FFFFFF"/>
              </a:gs>
            </a:gsLst>
            <a:path path="rect">
              <a:fillToRect r="100000" b="100000"/>
            </a:path>
          </a:gradFill>
          <a:ln w="76200" cmpd="tri">
            <a:solidFill>
              <a:srgbClr val="0033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Black" pitchFamily="34" charset="0"/>
              </a:rPr>
              <a:t>УРОВНИ</a:t>
            </a:r>
          </a:p>
          <a:p>
            <a:pPr lvl="0" algn="ctr"/>
            <a:r>
              <a:rPr lang="ru-RU" sz="2400" b="1" kern="0" dirty="0" smtClean="0">
                <a:solidFill>
                  <a:srgbClr val="A50021"/>
                </a:solidFill>
                <a:latin typeface="Arial Black" pitchFamily="34" charset="0"/>
              </a:rPr>
              <a:t>НРАВСТВЕННО-ДУХОВНОГО 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Black" pitchFamily="34" charset="0"/>
              </a:rPr>
              <a:t>РАЗВИТИЯ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Black" pitchFamily="34" charset="0"/>
              </a:rPr>
              <a:t>ЛИЧНОСТИ</a:t>
            </a: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1600200" y="838200"/>
            <a:ext cx="2895600" cy="17526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CCCCFF"/>
              </a:gs>
              <a:gs pos="100000">
                <a:srgbClr val="FFFFFF"/>
              </a:gs>
            </a:gsLst>
            <a:path path="rect">
              <a:fillToRect r="100000" b="100000"/>
            </a:path>
          </a:gradFill>
          <a:ln w="76200" cmpd="tri">
            <a:solidFill>
              <a:srgbClr val="0033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0" cap="none" spc="0" normalizeH="0" baseline="0" noProof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Black" pitchFamily="34" charset="0"/>
              </a:rPr>
              <a:t>УРОВЕНЬ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0" cap="none" spc="0" normalizeH="0" baseline="0" noProof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Black" pitchFamily="34" charset="0"/>
              </a:rPr>
              <a:t>ИНДИВИДУАЛЬНОСТИ</a:t>
            </a: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4800600" y="4114800"/>
            <a:ext cx="2971800" cy="17526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CCCCFF"/>
              </a:gs>
              <a:gs pos="100000">
                <a:srgbClr val="FFFFFF"/>
              </a:gs>
            </a:gsLst>
            <a:path path="rect">
              <a:fillToRect l="100000" t="100000"/>
            </a:path>
          </a:gradFill>
          <a:ln w="76200" cmpd="tri">
            <a:solidFill>
              <a:srgbClr val="0033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Black" pitchFamily="34" charset="0"/>
              </a:rPr>
              <a:t>УРОВЕНЬ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Black" pitchFamily="34" charset="0"/>
              </a:rPr>
              <a:t>УНИВЕРСАЛЬНОГО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Black" pitchFamily="34" charset="0"/>
              </a:rPr>
              <a:t> БЫТИЯ, ЛИЧНОСТЬ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Black" pitchFamily="34" charset="0"/>
              </a:rPr>
              <a:t>КАК УНИВЕРСУМ</a:t>
            </a:r>
          </a:p>
        </p:txBody>
      </p:sp>
      <p:sp>
        <p:nvSpPr>
          <p:cNvPr id="8" name="AutoShape 13"/>
          <p:cNvSpPr>
            <a:spLocks noChangeArrowheads="1"/>
          </p:cNvSpPr>
          <p:nvPr/>
        </p:nvSpPr>
        <p:spPr bwMode="auto">
          <a:xfrm rot="16200000">
            <a:off x="5891213" y="1335087"/>
            <a:ext cx="1155700" cy="1203325"/>
          </a:xfrm>
          <a:prstGeom prst="curvedUpArrow">
            <a:avLst>
              <a:gd name="adj1" fmla="val 20000"/>
              <a:gd name="adj2" fmla="val 40000"/>
              <a:gd name="adj3" fmla="val 34707"/>
            </a:avLst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AutoShape 11"/>
          <p:cNvSpPr>
            <a:spLocks noChangeArrowheads="1"/>
          </p:cNvSpPr>
          <p:nvPr/>
        </p:nvSpPr>
        <p:spPr bwMode="auto">
          <a:xfrm>
            <a:off x="1828800" y="4267200"/>
            <a:ext cx="1295400" cy="1366838"/>
          </a:xfrm>
          <a:prstGeom prst="curvedRightArrow">
            <a:avLst>
              <a:gd name="adj1" fmla="val 19310"/>
              <a:gd name="adj2" fmla="val 40413"/>
              <a:gd name="adj3" fmla="val 33333"/>
            </a:avLst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24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200"/>
                            </p:stCondLst>
                            <p:childTnLst>
                              <p:par>
                                <p:cTn id="11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reva\Desktop\abstrakciya-fon-1082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0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81000" y="1600200"/>
            <a:ext cx="83058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   </a:t>
            </a:r>
            <a:r>
              <a:rPr kumimoji="0" lang="ru-RU" sz="1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-  целостное восприятие мира, формирование образа мира и на 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       этой основе воспитание разносторонне развитой личности;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    -  ознакомление детей с историей родного края, развитие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       представлений о человеке в истории и культуре;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    -  навык жизни в коллективе, где каждый – самоценен и 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       гармонизирован с коллективом;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    -  воспитывающее взаимодействие, диалог старших и младших  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       детей, детей с воспитателями и родителями;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    -  природосообразное раскрытие личности ребенка, 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       инициирование  самостоятельного творчества, развитие 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       способности к  самосовершенствованию;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"/>
              </a:rPr>
              <a:t>     </a:t>
            </a:r>
            <a:endParaRPr kumimoji="0" lang="ru-RU" sz="1600" b="1" i="0" u="none" strike="noStrike" kern="0" cap="none" spc="0" normalizeH="0" baseline="0" noProof="0" dirty="0" smtClean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09600" y="4270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400" b="1" i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СОДЕРЖАНИЕ</a:t>
            </a:r>
            <a:br>
              <a:rPr lang="ru-RU" sz="2400" b="1" i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</a:br>
            <a:r>
              <a:rPr lang="ru-RU" sz="2400" b="1" i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НРАВСТВЕННО- ДУХОВНОГО ВОСПИТАНИЯ:</a:t>
            </a:r>
          </a:p>
        </p:txBody>
      </p:sp>
    </p:spTree>
    <p:extLst>
      <p:ext uri="{BB962C8B-B14F-4D97-AF65-F5344CB8AC3E}">
        <p14:creationId xmlns:p14="http://schemas.microsoft.com/office/powerpoint/2010/main" val="306063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reva\Desktop\abstrakciya-fon-1082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0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 txBox="1">
            <a:spLocks noChangeArrowheads="1"/>
          </p:cNvSpPr>
          <p:nvPr/>
        </p:nvSpPr>
        <p:spPr bwMode="auto">
          <a:xfrm>
            <a:off x="609600" y="17526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  </a:t>
            </a:r>
            <a:r>
              <a:rPr kumimoji="0" lang="ru-RU" sz="1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-     глубокое освоение русского языка, творческое и целостное  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         освоение культуры во всех ее великих образцах;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   -    воспитание любви к родной природе, интереса к ее познанию и   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        развитие способности к сохранению природы; 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   -    знакомство с традициями и обрядами русского народа;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   -    воспитание в ключе русской культурной традиции;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   -    ознакомление детей с историей своей семьи, с основами   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        семейного  быта, семейного уклада, преемственностью разных 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         поколений, сохранением семейных традиций, династий и т.д.;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"/>
              </a:rPr>
              <a:t> </a:t>
            </a: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609600" y="4270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400" b="1" i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СОДЕРЖАНИЕ</a:t>
            </a:r>
            <a:br>
              <a:rPr lang="ru-RU" sz="2400" b="1" i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</a:br>
            <a:r>
              <a:rPr lang="ru-RU" sz="2400" b="1" i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НРАВСТВЕННО- ДУХОВНОГО ВОСПИТАНИЯ:</a:t>
            </a:r>
          </a:p>
        </p:txBody>
      </p:sp>
    </p:spTree>
    <p:extLst>
      <p:ext uri="{BB962C8B-B14F-4D97-AF65-F5344CB8AC3E}">
        <p14:creationId xmlns:p14="http://schemas.microsoft.com/office/powerpoint/2010/main" val="3522624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reva\Desktop\abstrakciya-fon-1082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0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04800" y="228600"/>
            <a:ext cx="1219200" cy="6248400"/>
            <a:chOff x="192" y="144"/>
            <a:chExt cx="768" cy="3936"/>
          </a:xfrm>
        </p:grpSpPr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192" y="144"/>
              <a:ext cx="768" cy="393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CCCFF"/>
                </a:gs>
                <a:gs pos="100000">
                  <a:srgbClr val="FFFFFF"/>
                </a:gs>
              </a:gsLst>
              <a:path path="rect">
                <a:fillToRect r="100000" b="100000"/>
              </a:path>
            </a:gradFill>
            <a:ln w="76200" cmpd="tri">
              <a:solidFill>
                <a:srgbClr val="0000CC"/>
              </a:solidFill>
              <a:round/>
              <a:headEnd/>
              <a:tailEnd/>
            </a:ln>
            <a:effectLst>
              <a:prstShdw prst="shdw13" dist="53882" dir="13500000">
                <a:srgbClr val="808080"/>
              </a:prst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7" name="WordArt 6"/>
            <p:cNvSpPr>
              <a:spLocks noChangeArrowheads="1" noChangeShapeType="1" noTextEdit="1"/>
            </p:cNvSpPr>
            <p:nvPr/>
          </p:nvSpPr>
          <p:spPr bwMode="auto">
            <a:xfrm rot="5400000">
              <a:off x="-1008" y="1872"/>
              <a:ext cx="3120" cy="336"/>
            </a:xfrm>
            <a:prstGeom prst="rect">
              <a:avLst/>
            </a:prstGeom>
          </p:spPr>
          <p:txBody>
            <a:bodyPr vert="wordArtVert"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1" u="none" strike="noStrike" kern="10" cap="none" spc="0" normalizeH="0" baseline="0" noProof="0" smtClean="0">
                  <a:ln w="12700">
                    <a:solidFill>
                      <a:srgbClr val="0000CC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A50021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Georgia"/>
                </a:rPr>
                <a:t>принципы</a:t>
              </a:r>
            </a:p>
          </p:txBody>
        </p:sp>
      </p:grpSp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3657600" y="533400"/>
            <a:ext cx="5181600" cy="9144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33FF"/>
              </a:gs>
              <a:gs pos="100000">
                <a:srgbClr val="FFFFFF"/>
              </a:gs>
            </a:gsLst>
            <a:path path="rect">
              <a:fillToRect l="100000" b="100000"/>
            </a:path>
          </a:gradFill>
          <a:ln w="76200" cmpd="tri">
            <a:solidFill>
              <a:srgbClr val="0000CC"/>
            </a:solidFill>
            <a:round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Georgia" pitchFamily="18" charset="0"/>
              </a:rPr>
              <a:t>возрастной и индивидуальный 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Georgia" pitchFamily="18" charset="0"/>
              </a:rPr>
              <a:t>подход в воспитании детей;</a:t>
            </a:r>
          </a:p>
        </p:txBody>
      </p:sp>
      <p:sp>
        <p:nvSpPr>
          <p:cNvPr id="9" name="AutoShape 12"/>
          <p:cNvSpPr>
            <a:spLocks noChangeArrowheads="1"/>
          </p:cNvSpPr>
          <p:nvPr/>
        </p:nvSpPr>
        <p:spPr bwMode="auto">
          <a:xfrm>
            <a:off x="3657600" y="2133600"/>
            <a:ext cx="5105400" cy="9144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3333FF"/>
              </a:gs>
              <a:gs pos="100000">
                <a:srgbClr val="FFFFFF"/>
              </a:gs>
            </a:gsLst>
            <a:path path="rect">
              <a:fillToRect l="100000" t="100000"/>
            </a:path>
          </a:gradFill>
          <a:ln w="76200" cmpd="tri">
            <a:solidFill>
              <a:srgbClr val="0000CC"/>
            </a:solidFill>
            <a:round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Georgia" pitchFamily="18" charset="0"/>
              </a:rPr>
              <a:t>системности; </a:t>
            </a:r>
          </a:p>
        </p:txBody>
      </p:sp>
      <p:sp>
        <p:nvSpPr>
          <p:cNvPr id="10" name="AutoShape 13"/>
          <p:cNvSpPr>
            <a:spLocks noChangeArrowheads="1"/>
          </p:cNvSpPr>
          <p:nvPr/>
        </p:nvSpPr>
        <p:spPr bwMode="auto">
          <a:xfrm>
            <a:off x="3657600" y="3581400"/>
            <a:ext cx="5105400" cy="9144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3333FF"/>
              </a:gs>
              <a:gs pos="100000">
                <a:srgbClr val="FFFFFF"/>
              </a:gs>
            </a:gsLst>
            <a:path path="rect">
              <a:fillToRect l="100000" b="100000"/>
            </a:path>
          </a:gradFill>
          <a:ln w="76200" cmpd="tri">
            <a:solidFill>
              <a:srgbClr val="0000CC"/>
            </a:solidFill>
            <a:round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Georgia" pitchFamily="18" charset="0"/>
              </a:rPr>
              <a:t>интерактивности;</a:t>
            </a:r>
          </a:p>
        </p:txBody>
      </p:sp>
      <p:sp>
        <p:nvSpPr>
          <p:cNvPr id="11" name="AutoShape 14"/>
          <p:cNvSpPr>
            <a:spLocks noChangeArrowheads="1"/>
          </p:cNvSpPr>
          <p:nvPr/>
        </p:nvSpPr>
        <p:spPr bwMode="auto">
          <a:xfrm>
            <a:off x="3733800" y="5181600"/>
            <a:ext cx="5029200" cy="9906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3333FF"/>
              </a:gs>
              <a:gs pos="100000">
                <a:srgbClr val="FFFFFF"/>
              </a:gs>
            </a:gsLst>
            <a:path path="rect">
              <a:fillToRect l="100000" t="100000"/>
            </a:path>
          </a:gradFill>
          <a:ln w="76200" cmpd="tri">
            <a:solidFill>
              <a:srgbClr val="0000CC"/>
            </a:solidFill>
            <a:round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Georgia" pitchFamily="18" charset="0"/>
              </a:rPr>
              <a:t>культуросообразности;</a:t>
            </a:r>
          </a:p>
        </p:txBody>
      </p:sp>
      <p:sp>
        <p:nvSpPr>
          <p:cNvPr id="12" name="AutoShape 5"/>
          <p:cNvSpPr>
            <a:spLocks noChangeArrowheads="1"/>
          </p:cNvSpPr>
          <p:nvPr/>
        </p:nvSpPr>
        <p:spPr bwMode="auto">
          <a:xfrm>
            <a:off x="1981200" y="762000"/>
            <a:ext cx="976313" cy="485775"/>
          </a:xfrm>
          <a:custGeom>
            <a:avLst/>
            <a:gdLst>
              <a:gd name="T0" fmla="*/ 732235 w 21600"/>
              <a:gd name="T1" fmla="*/ 0 h 21600"/>
              <a:gd name="T2" fmla="*/ 0 w 21600"/>
              <a:gd name="T3" fmla="*/ 242888 h 21600"/>
              <a:gd name="T4" fmla="*/ 732235 w 21600"/>
              <a:gd name="T5" fmla="*/ 485775 h 21600"/>
              <a:gd name="T6" fmla="*/ 976313 w 21600"/>
              <a:gd name="T7" fmla="*/ 24288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FF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CC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AutoShape 5"/>
          <p:cNvSpPr>
            <a:spLocks noChangeArrowheads="1"/>
          </p:cNvSpPr>
          <p:nvPr/>
        </p:nvSpPr>
        <p:spPr bwMode="auto">
          <a:xfrm>
            <a:off x="2026011" y="2347912"/>
            <a:ext cx="976313" cy="485775"/>
          </a:xfrm>
          <a:custGeom>
            <a:avLst/>
            <a:gdLst>
              <a:gd name="T0" fmla="*/ 732235 w 21600"/>
              <a:gd name="T1" fmla="*/ 0 h 21600"/>
              <a:gd name="T2" fmla="*/ 0 w 21600"/>
              <a:gd name="T3" fmla="*/ 242888 h 21600"/>
              <a:gd name="T4" fmla="*/ 732235 w 21600"/>
              <a:gd name="T5" fmla="*/ 485775 h 21600"/>
              <a:gd name="T6" fmla="*/ 976313 w 21600"/>
              <a:gd name="T7" fmla="*/ 24288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FF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CC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AutoShape 5"/>
          <p:cNvSpPr>
            <a:spLocks noChangeArrowheads="1"/>
          </p:cNvSpPr>
          <p:nvPr/>
        </p:nvSpPr>
        <p:spPr bwMode="auto">
          <a:xfrm>
            <a:off x="2026011" y="3717032"/>
            <a:ext cx="976313" cy="485775"/>
          </a:xfrm>
          <a:custGeom>
            <a:avLst/>
            <a:gdLst>
              <a:gd name="T0" fmla="*/ 732235 w 21600"/>
              <a:gd name="T1" fmla="*/ 0 h 21600"/>
              <a:gd name="T2" fmla="*/ 0 w 21600"/>
              <a:gd name="T3" fmla="*/ 242888 h 21600"/>
              <a:gd name="T4" fmla="*/ 732235 w 21600"/>
              <a:gd name="T5" fmla="*/ 485775 h 21600"/>
              <a:gd name="T6" fmla="*/ 976313 w 21600"/>
              <a:gd name="T7" fmla="*/ 24288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FF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CC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AutoShape 5"/>
          <p:cNvSpPr>
            <a:spLocks noChangeArrowheads="1"/>
          </p:cNvSpPr>
          <p:nvPr/>
        </p:nvSpPr>
        <p:spPr bwMode="auto">
          <a:xfrm>
            <a:off x="2026011" y="5229225"/>
            <a:ext cx="976313" cy="485775"/>
          </a:xfrm>
          <a:custGeom>
            <a:avLst/>
            <a:gdLst>
              <a:gd name="T0" fmla="*/ 732235 w 21600"/>
              <a:gd name="T1" fmla="*/ 0 h 21600"/>
              <a:gd name="T2" fmla="*/ 0 w 21600"/>
              <a:gd name="T3" fmla="*/ 242888 h 21600"/>
              <a:gd name="T4" fmla="*/ 732235 w 21600"/>
              <a:gd name="T5" fmla="*/ 485775 h 21600"/>
              <a:gd name="T6" fmla="*/ 976313 w 21600"/>
              <a:gd name="T7" fmla="*/ 24288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FF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CC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60502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reva\Desktop\abstrakciya-fon-1082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0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04800" y="228600"/>
            <a:ext cx="1219200" cy="6248400"/>
            <a:chOff x="192" y="144"/>
            <a:chExt cx="768" cy="3936"/>
          </a:xfrm>
        </p:grpSpPr>
        <p:sp>
          <p:nvSpPr>
            <p:cNvPr id="6" name="AutoShape 5"/>
            <p:cNvSpPr>
              <a:spLocks noChangeArrowheads="1"/>
            </p:cNvSpPr>
            <p:nvPr/>
          </p:nvSpPr>
          <p:spPr bwMode="auto">
            <a:xfrm>
              <a:off x="192" y="144"/>
              <a:ext cx="768" cy="393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CCCFF"/>
                </a:gs>
                <a:gs pos="100000">
                  <a:srgbClr val="FFFFFF"/>
                </a:gs>
              </a:gsLst>
              <a:path path="rect">
                <a:fillToRect r="100000" b="100000"/>
              </a:path>
            </a:gradFill>
            <a:ln w="76200" cmpd="tri">
              <a:solidFill>
                <a:srgbClr val="0000CC"/>
              </a:solidFill>
              <a:round/>
              <a:headEnd/>
              <a:tailEnd/>
            </a:ln>
            <a:effectLst>
              <a:prstShdw prst="shdw13" dist="53882" dir="13500000">
                <a:srgbClr val="808080"/>
              </a:prst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7" name="WordArt 6"/>
            <p:cNvSpPr>
              <a:spLocks noChangeArrowheads="1" noChangeShapeType="1" noTextEdit="1"/>
            </p:cNvSpPr>
            <p:nvPr/>
          </p:nvSpPr>
          <p:spPr bwMode="auto">
            <a:xfrm rot="5400000">
              <a:off x="-1008" y="1872"/>
              <a:ext cx="3120" cy="336"/>
            </a:xfrm>
            <a:prstGeom prst="rect">
              <a:avLst/>
            </a:prstGeom>
          </p:spPr>
          <p:txBody>
            <a:bodyPr vert="wordArtVert"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1" u="none" strike="noStrike" kern="10" cap="none" spc="0" normalizeH="0" baseline="0" noProof="0" smtClean="0">
                  <a:ln w="12700">
                    <a:solidFill>
                      <a:srgbClr val="0000CC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A50021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Georgia"/>
                </a:rPr>
                <a:t>принципы</a:t>
              </a:r>
            </a:p>
          </p:txBody>
        </p:sp>
      </p:grpSp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3352800" y="762000"/>
            <a:ext cx="5486400" cy="21336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3333FF"/>
              </a:gs>
              <a:gs pos="100000">
                <a:srgbClr val="FFFFFF"/>
              </a:gs>
            </a:gsLst>
            <a:path path="rect">
              <a:fillToRect l="100000" b="100000"/>
            </a:path>
          </a:gradFill>
          <a:ln w="76200" cmpd="tri">
            <a:solidFill>
              <a:srgbClr val="0000CC"/>
            </a:solidFill>
            <a:round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Georgia" pitchFamily="18" charset="0"/>
              </a:rPr>
              <a:t>освоения педагогами, родителями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Georgia" pitchFamily="18" charset="0"/>
              </a:rPr>
              <a:t>и детьми ведущих ценностных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Georgia" pitchFamily="18" charset="0"/>
              </a:rPr>
              <a:t>ориентаций, свойственных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Georgia" pitchFamily="18" charset="0"/>
              </a:rPr>
              <a:t>отечественному образу жизни; </a:t>
            </a:r>
          </a:p>
        </p:txBody>
      </p:sp>
      <p:sp>
        <p:nvSpPr>
          <p:cNvPr id="9" name="AutoShape 10"/>
          <p:cNvSpPr>
            <a:spLocks noChangeArrowheads="1"/>
          </p:cNvSpPr>
          <p:nvPr/>
        </p:nvSpPr>
        <p:spPr bwMode="auto">
          <a:xfrm>
            <a:off x="3352800" y="3505200"/>
            <a:ext cx="5486400" cy="22860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3333FF"/>
              </a:gs>
              <a:gs pos="100000">
                <a:srgbClr val="FFFFFF"/>
              </a:gs>
            </a:gsLst>
            <a:path path="rect">
              <a:fillToRect l="100000" b="100000"/>
            </a:path>
          </a:gradFill>
          <a:ln w="76200" cmpd="tri">
            <a:solidFill>
              <a:srgbClr val="0000CC"/>
            </a:solidFill>
            <a:round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Georgia" pitchFamily="18" charset="0"/>
              </a:rPr>
              <a:t>социокультурной и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Georgia" pitchFamily="18" charset="0"/>
              </a:rPr>
              <a:t>психологической  адаптации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Georgia" pitchFamily="18" charset="0"/>
              </a:rPr>
              <a:t>содержания воспитательных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Georgia" pitchFamily="18" charset="0"/>
              </a:rPr>
              <a:t>программ и программ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Georgia" pitchFamily="18" charset="0"/>
              </a:rPr>
              <a:t>взаимодействия образовательных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Georgia" pitchFamily="18" charset="0"/>
              </a:rPr>
              <a:t>учреждений с семьей.</a:t>
            </a: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1981199" y="4405312"/>
            <a:ext cx="976313" cy="485775"/>
          </a:xfrm>
          <a:custGeom>
            <a:avLst/>
            <a:gdLst>
              <a:gd name="T0" fmla="*/ 732235 w 21600"/>
              <a:gd name="T1" fmla="*/ 0 h 21600"/>
              <a:gd name="T2" fmla="*/ 0 w 21600"/>
              <a:gd name="T3" fmla="*/ 242888 h 21600"/>
              <a:gd name="T4" fmla="*/ 732235 w 21600"/>
              <a:gd name="T5" fmla="*/ 485775 h 21600"/>
              <a:gd name="T6" fmla="*/ 976313 w 21600"/>
              <a:gd name="T7" fmla="*/ 24288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FF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CC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1981198" y="1264155"/>
            <a:ext cx="976313" cy="485775"/>
          </a:xfrm>
          <a:custGeom>
            <a:avLst/>
            <a:gdLst>
              <a:gd name="T0" fmla="*/ 732235 w 21600"/>
              <a:gd name="T1" fmla="*/ 0 h 21600"/>
              <a:gd name="T2" fmla="*/ 0 w 21600"/>
              <a:gd name="T3" fmla="*/ 242888 h 21600"/>
              <a:gd name="T4" fmla="*/ 732235 w 21600"/>
              <a:gd name="T5" fmla="*/ 485775 h 21600"/>
              <a:gd name="T6" fmla="*/ 976313 w 21600"/>
              <a:gd name="T7" fmla="*/ 24288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3333FF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CC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5914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7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700"/>
                            </p:stCondLst>
                            <p:childTnLst>
                              <p:par>
                                <p:cTn id="2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reva\Desktop\abstrakciya-fon-1082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0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099739" y="141681"/>
            <a:ext cx="4488473" cy="5871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kk-KZ" sz="2400" b="1" i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РАСПРОСТРАНЕНИЕ ОПЫТА</a:t>
            </a:r>
            <a:endParaRPr lang="ru-RU" dirty="0">
              <a:solidFill>
                <a:srgbClr val="C00000"/>
              </a:solidFill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5220" y="786773"/>
            <a:ext cx="8784976" cy="5206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k-KZ" dirty="0" smtClean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1.ОБЛАСТНАЯ НАУЧНО-ПРАКТИЧЕСКАЯ КОНФЕРЕНЦИИ «НОВЫЙ КАЗАХСТАН –В НОВОМ ЛИЦЕ 25ЛЕТ НЕЗАИСИМОСТИ»</a:t>
            </a:r>
            <a:r>
              <a:rPr lang="kk-KZ" b="1" dirty="0" smtClean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kk-KZ" dirty="0" smtClean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АО НЦП КВАЛИФИКАЦИИ  «ӨРЛЕУ» Г.КОКШЕТАУ</a:t>
            </a:r>
            <a:endParaRPr lang="kk-KZ" dirty="0" smtClean="0">
              <a:solidFill>
                <a:prstClr val="white"/>
              </a:solidFill>
              <a:latin typeface="Times New Roman"/>
              <a:ea typeface="Times New Roman"/>
            </a:endParaRPr>
          </a:p>
          <a:p>
            <a:pPr>
              <a:lnSpc>
                <a:spcPct val="150000"/>
              </a:lnSpc>
            </a:pPr>
            <a:r>
              <a:rPr lang="kk-KZ" dirty="0" smtClean="0">
                <a:solidFill>
                  <a:prstClr val="white"/>
                </a:solidFill>
                <a:latin typeface="Times New Roman"/>
                <a:ea typeface="Times New Roman"/>
              </a:rPr>
              <a:t>2.  </a:t>
            </a:r>
            <a:r>
              <a:rPr lang="kk-KZ" b="1" dirty="0" smtClean="0">
                <a:solidFill>
                  <a:prstClr val="white"/>
                </a:solidFill>
                <a:latin typeface="Times New Roman"/>
                <a:ea typeface="Times New Roman"/>
              </a:rPr>
              <a:t>7 </a:t>
            </a:r>
            <a:r>
              <a:rPr lang="kk-KZ" dirty="0" smtClean="0">
                <a:solidFill>
                  <a:prstClr val="white"/>
                </a:solidFill>
                <a:latin typeface="Times New Roman"/>
                <a:ea typeface="Times New Roman"/>
              </a:rPr>
              <a:t>МЕЖДУНАРОДНАЯ  ЯРМАРКА ПЕДАГОГИЧЕСКИХ ИННОВАЦИЙ </a:t>
            </a:r>
            <a:r>
              <a:rPr lang="kk-KZ" dirty="0" smtClean="0">
                <a:solidFill>
                  <a:prstClr val="white"/>
                </a:solidFill>
                <a:latin typeface="Times New Roman"/>
                <a:ea typeface="Calibri"/>
              </a:rPr>
              <a:t> </a:t>
            </a:r>
            <a:r>
              <a:rPr lang="kk-KZ" dirty="0" smtClean="0">
                <a:solidFill>
                  <a:prstClr val="white"/>
                </a:solidFill>
                <a:latin typeface="Times New Roman"/>
                <a:ea typeface="Times New Roman"/>
              </a:rPr>
              <a:t> В  </a:t>
            </a:r>
          </a:p>
          <a:p>
            <a:pPr>
              <a:lnSpc>
                <a:spcPct val="150000"/>
              </a:lnSpc>
            </a:pPr>
            <a:r>
              <a:rPr lang="kk-KZ" dirty="0">
                <a:solidFill>
                  <a:prstClr val="white"/>
                </a:solidFill>
                <a:latin typeface="Times New Roman"/>
                <a:ea typeface="Times New Roman"/>
              </a:rPr>
              <a:t> </a:t>
            </a:r>
            <a:r>
              <a:rPr lang="kk-KZ" dirty="0" smtClean="0">
                <a:solidFill>
                  <a:prstClr val="white"/>
                </a:solidFill>
                <a:latin typeface="Times New Roman"/>
                <a:ea typeface="Times New Roman"/>
              </a:rPr>
              <a:t> ОБРАЗОВАНИИ И  СИСТЕМЕ ПОВЫШЕНИЯ   КВАЛИФИКАЦИИ                      </a:t>
            </a:r>
          </a:p>
          <a:p>
            <a:pPr>
              <a:lnSpc>
                <a:spcPct val="150000"/>
              </a:lnSpc>
            </a:pPr>
            <a:r>
              <a:rPr lang="kk-KZ" dirty="0">
                <a:solidFill>
                  <a:prstClr val="white"/>
                </a:solidFill>
                <a:latin typeface="Times New Roman"/>
                <a:ea typeface="Times New Roman"/>
              </a:rPr>
              <a:t> </a:t>
            </a:r>
            <a:r>
              <a:rPr lang="kk-KZ" dirty="0" smtClean="0">
                <a:solidFill>
                  <a:prstClr val="white"/>
                </a:solidFill>
                <a:latin typeface="Times New Roman"/>
                <a:ea typeface="Times New Roman"/>
              </a:rPr>
              <a:t>       Г.КОКШЕТАУ</a:t>
            </a:r>
          </a:p>
          <a:p>
            <a:pPr>
              <a:lnSpc>
                <a:spcPct val="150000"/>
              </a:lnSpc>
            </a:pPr>
            <a:r>
              <a:rPr lang="kk-KZ" dirty="0" smtClean="0">
                <a:solidFill>
                  <a:prstClr val="white"/>
                </a:solidFill>
                <a:latin typeface="Times New Roman"/>
                <a:ea typeface="Times New Roman"/>
              </a:rPr>
              <a:t>3.РАССМОТРЕН И УТВЕРЖДЕН НА ЗАСЕДАНИИ ГОРОДСКОГО ЭКСПЕРТНОГО СОВЕТА(ПРОТОКОЛ №15 ОТ 20ФЕВРАЛЯ 2017Г)</a:t>
            </a:r>
            <a:endParaRPr lang="kk-KZ" dirty="0" smtClean="0">
              <a:solidFill>
                <a:prstClr val="white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kk-KZ" dirty="0" smtClean="0">
                <a:solidFill>
                  <a:prstClr val="white"/>
                </a:solidFill>
                <a:latin typeface="Times New Roman"/>
                <a:ea typeface="Times New Roman"/>
                <a:cs typeface="Times New Roman"/>
              </a:rPr>
              <a:t>4.РАЗМЕЩЕНИЕ ОТКРЫТЫХ ЗАНЯТИЙ  НА </a:t>
            </a:r>
            <a:r>
              <a:rPr lang="kk-KZ" dirty="0" smtClean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САЙТЕ </a:t>
            </a:r>
            <a:r>
              <a:rPr lang="ru-RU" dirty="0" smtClean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НМЦ «</a:t>
            </a:r>
            <a:r>
              <a:rPr lang="en-US" dirty="0" smtClean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ZIAT</a:t>
            </a:r>
            <a:r>
              <a:rPr lang="ru-RU" dirty="0" smtClean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»     Г. АСТАНА</a:t>
            </a:r>
            <a:endParaRPr lang="kk-KZ" dirty="0" smtClean="0">
              <a:solidFill>
                <a:prstClr val="white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150000"/>
              </a:lnSpc>
            </a:pPr>
            <a:r>
              <a:rPr lang="kk-KZ" dirty="0" smtClean="0">
                <a:solidFill>
                  <a:prstClr val="white"/>
                </a:solidFill>
                <a:latin typeface="Times New Roman"/>
                <a:ea typeface="Times New Roman"/>
                <a:cs typeface="Times New Roman"/>
              </a:rPr>
              <a:t>5.РАЗМЕЩЕНИЕ ОТКРЫТЫХ ЗАНЯТИЙ  НА </a:t>
            </a:r>
            <a:r>
              <a:rPr lang="kk-KZ" dirty="0" smtClean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САЙТЕ OQU-ZAMAN    Г.ПАВЛОДАР</a:t>
            </a:r>
            <a:endParaRPr lang="ru-RU" sz="1400" dirty="0" smtClean="0">
              <a:solidFill>
                <a:prstClr val="white"/>
              </a:solidFill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</a:pPr>
            <a:r>
              <a:rPr lang="ru-RU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</a:pPr>
            <a:r>
              <a:rPr lang="ru-RU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2331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reva\Desktop\abstrakciya-fon-1082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0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6248" y="20422888"/>
            <a:ext cx="20464597" cy="15348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46" y="283891"/>
            <a:ext cx="4562742" cy="4065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348880"/>
            <a:ext cx="5400600" cy="405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015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reva\Desktop\abstrakciya-fon-1082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0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20688"/>
            <a:ext cx="5114291" cy="3835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369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reva\Desktop\abstrakciya-fon-1082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0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64704"/>
            <a:ext cx="5400600" cy="405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564904"/>
            <a:ext cx="4781484" cy="358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370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468</Words>
  <Application>Microsoft Office PowerPoint</Application>
  <PresentationFormat>Экран (4:3)</PresentationFormat>
  <Paragraphs>129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reva</dc:creator>
  <cp:lastModifiedBy>reva</cp:lastModifiedBy>
  <cp:revision>10</cp:revision>
  <dcterms:created xsi:type="dcterms:W3CDTF">2017-08-16T09:07:51Z</dcterms:created>
  <dcterms:modified xsi:type="dcterms:W3CDTF">2017-08-16T11:09:51Z</dcterms:modified>
</cp:coreProperties>
</file>